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tags/tag45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7" r:id="rId2"/>
    <p:sldMasterId id="2147483690" r:id="rId3"/>
    <p:sldMasterId id="2147483703" r:id="rId4"/>
    <p:sldMasterId id="2147483723" r:id="rId5"/>
    <p:sldMasterId id="2147483745" r:id="rId6"/>
    <p:sldMasterId id="2147483783" r:id="rId7"/>
    <p:sldMasterId id="2147483791" r:id="rId8"/>
    <p:sldMasterId id="2147483804" r:id="rId9"/>
    <p:sldMasterId id="2147483816" r:id="rId10"/>
    <p:sldMasterId id="2147483829" r:id="rId11"/>
    <p:sldMasterId id="2147483841" r:id="rId12"/>
    <p:sldMasterId id="2147483853" r:id="rId13"/>
    <p:sldMasterId id="2147483866" r:id="rId14"/>
    <p:sldMasterId id="2147483879" r:id="rId15"/>
    <p:sldMasterId id="2147483892" r:id="rId16"/>
    <p:sldMasterId id="2147483899" r:id="rId17"/>
    <p:sldMasterId id="2147483904" r:id="rId18"/>
    <p:sldMasterId id="2147483909" r:id="rId19"/>
    <p:sldMasterId id="2147483914" r:id="rId20"/>
    <p:sldMasterId id="2147483932" r:id="rId21"/>
    <p:sldMasterId id="2147483945" r:id="rId22"/>
  </p:sldMasterIdLst>
  <p:notesMasterIdLst>
    <p:notesMasterId r:id="rId31"/>
  </p:notesMasterIdLst>
  <p:handoutMasterIdLst>
    <p:handoutMasterId r:id="rId32"/>
  </p:handoutMasterIdLst>
  <p:sldIdLst>
    <p:sldId id="787" r:id="rId23"/>
    <p:sldId id="780" r:id="rId24"/>
    <p:sldId id="781" r:id="rId25"/>
    <p:sldId id="782" r:id="rId26"/>
    <p:sldId id="783" r:id="rId27"/>
    <p:sldId id="784" r:id="rId28"/>
    <p:sldId id="785" r:id="rId29"/>
    <p:sldId id="78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99FF"/>
    <a:srgbClr val="C0504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660"/>
  </p:normalViewPr>
  <p:slideViewPr>
    <p:cSldViewPr>
      <p:cViewPr varScale="1">
        <p:scale>
          <a:sx n="115" d="100"/>
          <a:sy n="115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9228-E129-4AAC-8259-618BA5FB2A67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8235-1FAA-4D9B-BC64-7D3001CA67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36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8F4E-B715-4B08-BBB6-8A41D20642E4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1C40-762A-4665-BBCC-74617906BF5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41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852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24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6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2289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806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1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6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768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78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448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93929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9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931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17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8909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640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155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8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702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00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068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228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24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56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0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897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71280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14745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499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44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2559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87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9992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21264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16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640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89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369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4422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554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1324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57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4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4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329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6712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111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8205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05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8156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79748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1563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0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2695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05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345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512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96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900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0086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756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5274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94646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28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5716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9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3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13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73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68785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1914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918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6742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826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97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9170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3303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6589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640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59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140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635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96643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00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52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3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5719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00187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027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062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9891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37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618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50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8231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E7F2E41-15B9-4B75-8789-B393C38F062B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1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740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2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4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807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198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386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0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374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174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74875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2776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373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4479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340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081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6866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5616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3907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137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69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874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728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49557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041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04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4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4221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25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3702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49859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911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168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1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15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3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4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13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169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473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98216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69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4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9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86760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57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947652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544655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7356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341630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170679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5877272"/>
            <a:ext cx="1532975" cy="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83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04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7328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850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89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1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405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211395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0066464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49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1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50639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645075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498303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87650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1484788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3961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5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Anlassname Ort,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84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560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66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9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57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6348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9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90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0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90" y="1628804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1" y="1628804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90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5229201"/>
            <a:ext cx="5544617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854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  <p:sp>
        <p:nvSpPr>
          <p:cNvPr id="6" name="Rechteck 5"/>
          <p:cNvSpPr/>
          <p:nvPr/>
        </p:nvSpPr>
        <p:spPr>
          <a:xfrm>
            <a:off x="551386" y="6013985"/>
            <a:ext cx="811441" cy="223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54" b="1" dirty="0" smtClean="0">
                <a:solidFill>
                  <a:prstClr val="black"/>
                </a:solidFill>
              </a:rPr>
              <a:t>www.xxx.ch</a:t>
            </a:r>
            <a:endParaRPr lang="de-CH" sz="854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think-cell Slide" r:id="rId5" imgW="245" imgH="244" progId="TCLayout.ActiveDocument.1">
                  <p:embed/>
                </p:oleObj>
              </mc:Choice>
              <mc:Fallback>
                <p:oleObj name="think-cell Slide" r:id="rId5" imgW="245" imgH="2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12613" y="2626218"/>
            <a:ext cx="11397297" cy="1605568"/>
          </a:xfrm>
        </p:spPr>
        <p:txBody>
          <a:bodyPr vert="horz" wrap="square" anchor="ctr" anchorCtr="0">
            <a:spAutoFit/>
          </a:bodyPr>
          <a:lstStyle>
            <a:lvl1pPr>
              <a:spcBef>
                <a:spcPts val="1296"/>
              </a:spcBef>
              <a:defRPr sz="1350"/>
            </a:lvl1pPr>
            <a:lvl2pPr>
              <a:spcBef>
                <a:spcPts val="1296"/>
              </a:spcBef>
              <a:buClrTx/>
              <a:defRPr sz="1350" b="1"/>
            </a:lvl2pPr>
            <a:lvl3pPr marL="70200" indent="-128588">
              <a:spcBef>
                <a:spcPts val="1296"/>
              </a:spcBef>
              <a:buClrTx/>
              <a:buFont typeface="Wingdings" charset="2"/>
              <a:buChar char="§"/>
              <a:defRPr sz="1350"/>
            </a:lvl3pPr>
            <a:lvl4pPr marL="275400" indent="-128588">
              <a:spcBef>
                <a:spcPts val="450"/>
              </a:spcBef>
              <a:buClrTx/>
              <a:buFont typeface="Arial"/>
              <a:buChar char="•"/>
              <a:defRPr sz="1350"/>
            </a:lvl4pPr>
            <a:lvl5pPr marL="429300" indent="-128588">
              <a:spcBef>
                <a:spcPts val="0"/>
              </a:spcBef>
              <a:buClrTx/>
              <a:buFont typeface="Symbol" charset="2"/>
              <a:buChar char="-"/>
              <a:defRPr sz="13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512611" y="1412876"/>
            <a:ext cx="11398036" cy="4608412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2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grpSp>
        <p:nvGrpSpPr>
          <p:cNvPr id="89" name="Gruppieren 88"/>
          <p:cNvGrpSpPr/>
          <p:nvPr userDrawn="1"/>
        </p:nvGrpSpPr>
        <p:grpSpPr>
          <a:xfrm>
            <a:off x="512609" y="1155572"/>
            <a:ext cx="10989531" cy="5369772"/>
            <a:chOff x="1314201" y="1155572"/>
            <a:chExt cx="7067986" cy="4993955"/>
          </a:xfrm>
        </p:grpSpPr>
        <p:sp>
          <p:nvSpPr>
            <p:cNvPr id="90" name="Titel 1"/>
            <p:cNvSpPr txBox="1">
              <a:spLocks/>
            </p:cNvSpPr>
            <p:nvPr/>
          </p:nvSpPr>
          <p:spPr>
            <a:xfrm>
              <a:off x="1314203" y="115558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900" b="1" dirty="0" smtClean="0">
                  <a:solidFill>
                    <a:srgbClr val="E30045"/>
                  </a:solidFill>
                  <a:latin typeface="Arial"/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E30045"/>
                  </a:solidFill>
                  <a:latin typeface="Arial"/>
                  <a:cs typeface="Arial"/>
                </a:rPr>
                <a:t>partners</a:t>
              </a:r>
              <a:endParaRPr lang="de-DE" sz="900" b="1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900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pPr marL="69056" indent="-69056" algn="l"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E30045"/>
                  </a:solidFill>
                  <a:latin typeface="Arial"/>
                  <a:cs typeface="Arial"/>
                </a:rPr>
                <a:t>Text</a:t>
              </a:r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</p:txBody>
        </p:sp>
        <p:sp>
          <p:nvSpPr>
            <p:cNvPr id="91" name="Titel 1"/>
            <p:cNvSpPr txBox="1">
              <a:spLocks/>
            </p:cNvSpPr>
            <p:nvPr/>
          </p:nvSpPr>
          <p:spPr>
            <a:xfrm>
              <a:off x="2739199" y="1155582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>
                  <a:solidFill>
                    <a:srgbClr val="7F7F7F"/>
                  </a:solidFill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activities</a:t>
              </a:r>
              <a:endParaRPr lang="de-DE" sz="900" b="1" dirty="0" smtClean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92" name="Titel 1"/>
            <p:cNvSpPr txBox="1">
              <a:spLocks/>
            </p:cNvSpPr>
            <p:nvPr/>
          </p:nvSpPr>
          <p:spPr>
            <a:xfrm>
              <a:off x="2739199" y="2841136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   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resources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39" name="Titel 1"/>
            <p:cNvSpPr txBox="1">
              <a:spLocks/>
            </p:cNvSpPr>
            <p:nvPr/>
          </p:nvSpPr>
          <p:spPr>
            <a:xfrm>
              <a:off x="4164196" y="115557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Value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Proposition</a:t>
              </a: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3" name="Titel 1"/>
            <p:cNvSpPr txBox="1">
              <a:spLocks/>
            </p:cNvSpPr>
            <p:nvPr/>
          </p:nvSpPr>
          <p:spPr>
            <a:xfrm>
              <a:off x="5589193" y="1155601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relationships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8" name="Titel 1"/>
            <p:cNvSpPr txBox="1">
              <a:spLocks/>
            </p:cNvSpPr>
            <p:nvPr/>
          </p:nvSpPr>
          <p:spPr>
            <a:xfrm>
              <a:off x="5589193" y="2841155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Channels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9" name="Titel 1"/>
            <p:cNvSpPr txBox="1">
              <a:spLocks/>
            </p:cNvSpPr>
            <p:nvPr/>
          </p:nvSpPr>
          <p:spPr>
            <a:xfrm>
              <a:off x="7014190" y="1155572"/>
              <a:ext cx="1367997" cy="3305553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segments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0" name="Titel 1"/>
            <p:cNvSpPr txBox="1">
              <a:spLocks/>
            </p:cNvSpPr>
            <p:nvPr/>
          </p:nvSpPr>
          <p:spPr>
            <a:xfrm>
              <a:off x="1314201" y="4529509"/>
              <a:ext cx="350510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1" name="Titel 1"/>
            <p:cNvSpPr txBox="1">
              <a:spLocks/>
            </p:cNvSpPr>
            <p:nvPr/>
          </p:nvSpPr>
          <p:spPr>
            <a:xfrm>
              <a:off x="4878354" y="4529537"/>
              <a:ext cx="350383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</p:grpSp>
      <p:pic>
        <p:nvPicPr>
          <p:cNvPr id="152" name="Picture 13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5" y="1165798"/>
            <a:ext cx="549764" cy="5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4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32" y="1196306"/>
            <a:ext cx="496961" cy="4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5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996952"/>
            <a:ext cx="487643" cy="4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6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5" y="1177480"/>
            <a:ext cx="54665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7"/>
          <p:cNvPicPr>
            <a:picLocks noChangeAspect="1"/>
          </p:cNvPicPr>
          <p:nvPr userDrawn="1"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>
            <a:fillRect/>
          </a:stretch>
        </p:blipFill>
        <p:spPr bwMode="auto">
          <a:xfrm>
            <a:off x="6147633" y="4838076"/>
            <a:ext cx="44260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8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>
            <a:fillRect/>
          </a:stretch>
        </p:blipFill>
        <p:spPr bwMode="auto">
          <a:xfrm>
            <a:off x="2691413" y="2996955"/>
            <a:ext cx="657207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124744"/>
            <a:ext cx="749993" cy="5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0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1" y="1164368"/>
            <a:ext cx="469007" cy="3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1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6839"/>
          <a:stretch>
            <a:fillRect/>
          </a:stretch>
        </p:blipFill>
        <p:spPr bwMode="auto">
          <a:xfrm>
            <a:off x="531368" y="4826734"/>
            <a:ext cx="523363" cy="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5538463" cy="2952477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2952478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5"/>
          </p:nvPr>
        </p:nvSpPr>
        <p:spPr>
          <a:xfrm>
            <a:off x="637149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1139734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113973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11397343" cy="3024485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1" y="4869160"/>
            <a:ext cx="11395939" cy="1368128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3" y="1402554"/>
            <a:ext cx="8596647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3" y="1803807"/>
            <a:ext cx="85966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3" y="1844674"/>
            <a:ext cx="8596647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4"/>
          </p:nvPr>
        </p:nvSpPr>
        <p:spPr>
          <a:xfrm>
            <a:off x="9197884" y="1402554"/>
            <a:ext cx="2712069" cy="4834737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5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Farbschema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512611" y="1268760"/>
            <a:ext cx="110769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(242/242/242)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659827" y="1268760"/>
            <a:ext cx="1107692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(229/229/229)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2807043" y="1268760"/>
            <a:ext cx="1107692" cy="20882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(217/217/217)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3954259" y="1268760"/>
            <a:ext cx="1107692" cy="20882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(194/194/194)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5101475" y="1268760"/>
            <a:ext cx="1107692" cy="2088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(166/166/166)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6248691" y="1268760"/>
            <a:ext cx="1107692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(127/127/127)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7395907" y="1268760"/>
            <a:ext cx="1107692" cy="208823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(89/89/89)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543123" y="1268760"/>
            <a:ext cx="1107692" cy="2088232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(54/54/54)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9690339" y="1268760"/>
            <a:ext cx="1107692" cy="2088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(38/38/38)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0837554" y="1268760"/>
            <a:ext cx="1107692" cy="2088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(0/0/0)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512611" y="3789040"/>
            <a:ext cx="1107692" cy="2088232"/>
          </a:xfrm>
          <a:prstGeom prst="rect">
            <a:avLst/>
          </a:prstGeom>
          <a:solidFill>
            <a:srgbClr val="FF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(255/224/205)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655906" y="3789040"/>
            <a:ext cx="1107692" cy="2088232"/>
          </a:xfrm>
          <a:prstGeom prst="rect">
            <a:avLst/>
          </a:prstGeom>
          <a:solidFill>
            <a:srgbClr val="FF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(255/205/175)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2799201" y="3789040"/>
            <a:ext cx="1107692" cy="2088232"/>
          </a:xfrm>
          <a:prstGeom prst="rect">
            <a:avLst/>
          </a:prstGeom>
          <a:solidFill>
            <a:srgbClr val="FF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(255/187/163)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3942495" y="3789040"/>
            <a:ext cx="1107692" cy="2088232"/>
          </a:xfrm>
          <a:prstGeom prst="rect">
            <a:avLst/>
          </a:prstGeom>
          <a:solidFill>
            <a:srgbClr val="FFB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(255/183/242)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5085791" y="3789040"/>
            <a:ext cx="1107692" cy="2088232"/>
          </a:xfrm>
          <a:prstGeom prst="rect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(255/151/87)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6229085" y="3789040"/>
            <a:ext cx="1107692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(255/99/7)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BKW Farbe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7372379" y="3789040"/>
            <a:ext cx="110769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(250/67/0)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8515675" y="3789040"/>
            <a:ext cx="1107692" cy="2088232"/>
          </a:xfrm>
          <a:prstGeom prst="rect">
            <a:avLst/>
          </a:prstGeom>
          <a:solidFill>
            <a:srgbClr val="D03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(208/54/0)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9658970" y="3789040"/>
            <a:ext cx="1107692" cy="2088232"/>
          </a:xfrm>
          <a:prstGeom prst="rect">
            <a:avLst/>
          </a:prstGeom>
          <a:solidFill>
            <a:srgbClr val="A22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(162/42/0)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10802261" y="3789040"/>
            <a:ext cx="1107692" cy="2088232"/>
          </a:xfrm>
          <a:prstGeom prst="rect">
            <a:avLst/>
          </a:prstGeom>
          <a:solidFill>
            <a:srgbClr val="601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(96/25/0)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569384" y="435674"/>
            <a:ext cx="108373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lang="de-CH" sz="3000" dirty="0" smtClean="0">
                <a:solidFill>
                  <a:srgbClr val="0080C6"/>
                </a:solidFill>
                <a:latin typeface="Klint Pro"/>
                <a:cs typeface="Klint Pro"/>
              </a:rPr>
              <a:t>Agenda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-4064000" y="0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Agenda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bestehende Inhalte überschreiben.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8939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2479675"/>
            <a:ext cx="10837333" cy="28305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0" i="0">
                <a:solidFill>
                  <a:schemeClr val="accent4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err="1" smtClean="0"/>
              <a:t>Themenslide</a:t>
            </a:r>
            <a:r>
              <a:rPr lang="de-CH" dirty="0" smtClean="0"/>
              <a:t> Titel</a:t>
            </a:r>
          </a:p>
          <a:p>
            <a:pPr lvl="0"/>
            <a:r>
              <a:rPr lang="de-CH" dirty="0" smtClean="0"/>
              <a:t>Untertitel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Themen-Slide um ein neues Kapitel in der Präsentation anzufangen.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7786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28626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Folientitel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4567" y="1445668"/>
            <a:ext cx="8623300" cy="19270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vero</a:t>
            </a:r>
            <a:r>
              <a:rPr lang="de-CH" dirty="0" smtClean="0"/>
              <a:t> </a:t>
            </a:r>
            <a:r>
              <a:rPr lang="de-CH" dirty="0" err="1" smtClean="0"/>
              <a:t>eos</a:t>
            </a:r>
            <a:r>
              <a:rPr lang="de-CH" dirty="0" smtClean="0"/>
              <a:t> et </a:t>
            </a:r>
            <a:r>
              <a:rPr lang="de-CH" dirty="0" err="1" smtClean="0"/>
              <a:t>accusam</a:t>
            </a:r>
            <a:r>
              <a:rPr lang="de-CH" dirty="0" smtClean="0"/>
              <a:t> et </a:t>
            </a:r>
            <a:r>
              <a:rPr lang="de-CH" dirty="0" err="1" smtClean="0"/>
              <a:t>justo</a:t>
            </a:r>
            <a:r>
              <a:rPr lang="de-CH" dirty="0" smtClean="0"/>
              <a:t> </a:t>
            </a:r>
            <a:r>
              <a:rPr lang="de-CH" dirty="0" err="1" smtClean="0"/>
              <a:t>duo</a:t>
            </a:r>
            <a:r>
              <a:rPr lang="de-CH" dirty="0" smtClean="0"/>
              <a:t> </a:t>
            </a:r>
            <a:r>
              <a:rPr lang="de-CH" dirty="0" err="1" smtClean="0"/>
              <a:t>dolores</a:t>
            </a:r>
            <a:r>
              <a:rPr lang="de-CH" dirty="0" smtClean="0"/>
              <a:t> et </a:t>
            </a:r>
            <a:r>
              <a:rPr lang="de-CH" dirty="0" err="1" smtClean="0"/>
              <a:t>ea</a:t>
            </a:r>
            <a:r>
              <a:rPr lang="de-CH" dirty="0" smtClean="0"/>
              <a:t> </a:t>
            </a:r>
            <a:r>
              <a:rPr lang="de-CH" dirty="0" err="1" smtClean="0"/>
              <a:t>rebum</a:t>
            </a:r>
            <a:r>
              <a:rPr lang="de-CH" dirty="0" smtClean="0"/>
              <a:t>. Stet </a:t>
            </a:r>
            <a:r>
              <a:rPr lang="de-CH" dirty="0" err="1" smtClean="0"/>
              <a:t>clita</a:t>
            </a:r>
            <a:r>
              <a:rPr lang="de-CH" dirty="0" smtClean="0"/>
              <a:t> </a:t>
            </a:r>
            <a:r>
              <a:rPr lang="de-CH" dirty="0" err="1" smtClean="0"/>
              <a:t>kasd</a:t>
            </a:r>
            <a:r>
              <a:rPr lang="de-CH" dirty="0" smtClean="0"/>
              <a:t> </a:t>
            </a:r>
            <a:r>
              <a:rPr lang="de-CH" dirty="0" err="1" smtClean="0"/>
              <a:t>gubergren</a:t>
            </a:r>
            <a:r>
              <a:rPr lang="de-CH" dirty="0" smtClean="0"/>
              <a:t>,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sea</a:t>
            </a:r>
            <a:r>
              <a:rPr lang="de-CH" dirty="0" smtClean="0"/>
              <a:t> </a:t>
            </a:r>
            <a:r>
              <a:rPr lang="de-CH" dirty="0" err="1" smtClean="0"/>
              <a:t>takimata</a:t>
            </a:r>
            <a:r>
              <a:rPr lang="de-CH" dirty="0" smtClean="0"/>
              <a:t> sanctus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4567" y="3603936"/>
            <a:ext cx="8623299" cy="1630804"/>
          </a:xfrm>
          <a:prstGeom prst="rect">
            <a:avLst/>
          </a:prstGeom>
        </p:spPr>
        <p:txBody>
          <a:bodyPr vert="horz" lIns="0" tIns="0" rIns="0" bIns="0"/>
          <a:lstStyle>
            <a:lvl1pPr marL="177800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1pPr>
            <a:lvl2pPr marL="538163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2pPr>
            <a:lvl3pPr marL="898525" indent="-18415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3pPr>
          </a:lstStyle>
          <a:p>
            <a:pPr lvl="0"/>
            <a:r>
              <a:rPr lang="de-CH" dirty="0" smtClean="0"/>
              <a:t>Listenelement erste Ebene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-4064000" y="1"/>
            <a:ext cx="35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Text-Slide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Mit oder ohne Liste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-4022644" y="3390885"/>
            <a:ext cx="3475567" cy="833663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12082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3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Diagramm Titel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1"/>
          </p:nvPr>
        </p:nvSpPr>
        <p:spPr>
          <a:xfrm>
            <a:off x="569384" y="1441451"/>
            <a:ext cx="10837333" cy="42670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CH" sz="1800" b="0" kern="1200" baseline="0" dirty="0" err="1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dirty="0" smtClean="0"/>
              <a:t>Diagramm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Diagramm 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keine Effekte wie Schatten, Glanz oder 3D verwenden.</a:t>
            </a: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61108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Querformat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5540375"/>
            <a:ext cx="9158817" cy="513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1"/>
            <a:ext cx="11029951" cy="395922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Querformat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2171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Hochformat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0451" y="1441450"/>
            <a:ext cx="5477933" cy="39798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0"/>
            <a:ext cx="5381380" cy="470257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Hochformat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7382952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-Sli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6212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Grafik-Slide Titel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1446336"/>
            <a:ext cx="8623300" cy="8396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99723" y="2479675"/>
            <a:ext cx="3523543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9723" y="4222566"/>
            <a:ext cx="3523543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96833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296833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Textfeld 32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Infoboxen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Boxen können mit Bild oder ohne verwendet werden. 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53917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053917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38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1" name="Textfeld 40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0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660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50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1215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3183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874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88.xml"/><Relationship Id="rId7" Type="http://schemas.openxmlformats.org/officeDocument/2006/relationships/tags" Target="../tags/tag45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vmlDrawing" Target="../drawings/vmlDrawing9.v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18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7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491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670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9993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23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900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3374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4604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3969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7" r:id="rId3"/>
    <p:sldLayoutId id="214748389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2" r:id="rId2"/>
    <p:sldLayoutId id="214748390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7" r:id="rId2"/>
    <p:sldLayoutId id="214748390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8760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2" r:id="rId2"/>
    <p:sldLayoutId id="21474839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555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5432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7" r:id="rId2"/>
    <p:sldLayoutId id="214748391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640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4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902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4866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57213" rtl="0" eaLnBrk="1" latinLnBrk="0" hangingPunct="1">
        <a:lnSpc>
          <a:spcPct val="90000"/>
        </a:lnSpc>
        <a:spcBef>
          <a:spcPct val="0"/>
        </a:spcBef>
        <a:buNone/>
        <a:defRPr sz="1829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557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9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5423" indent="-165423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329063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526500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658125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532335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547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154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19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31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244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76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10247" userDrawn="1">
          <p15:clr>
            <a:srgbClr val="F26B43"/>
          </p15:clr>
        </p15:guide>
        <p15:guide id="5" pos="12205" userDrawn="1">
          <p15:clr>
            <a:srgbClr val="F26B43"/>
          </p15:clr>
        </p15:guide>
        <p15:guide id="6" pos="6971" userDrawn="1">
          <p15:clr>
            <a:srgbClr val="F26B43"/>
          </p15:clr>
        </p15:guide>
        <p15:guide id="7" pos="5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KW_Logo_RGB.pd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4" y="6253639"/>
            <a:ext cx="1056000" cy="1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2222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039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251671" y="3129978"/>
            <a:ext cx="6588000" cy="2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z="1800" dirty="0">
                <a:solidFill>
                  <a:sysClr val="windowText" lastClr="000000"/>
                </a:solidFill>
              </a:rPr>
              <a:t>[Projektname]</a:t>
            </a:r>
          </a:p>
        </p:txBody>
      </p:sp>
      <p:sp>
        <p:nvSpPr>
          <p:cNvPr id="5" name="Rechteck 4"/>
          <p:cNvSpPr/>
          <p:nvPr/>
        </p:nvSpPr>
        <p:spPr>
          <a:xfrm>
            <a:off x="1251670" y="1844824"/>
            <a:ext cx="2900113" cy="276999"/>
          </a:xfrm>
          <a:prstGeom prst="rect">
            <a:avLst/>
          </a:prstGeom>
        </p:spPr>
        <p:txBody>
          <a:bodyPr wrap="square" lIns="27000" tIns="0" bIns="0">
            <a:spAutoFit/>
          </a:bodyPr>
          <a:lstStyle/>
          <a:p>
            <a:r>
              <a:rPr lang="de-CH" dirty="0" smtClean="0">
                <a:solidFill>
                  <a:prstClr val="black"/>
                </a:solidFill>
                <a:latin typeface="Arial"/>
              </a:rPr>
              <a:t>Projektabschlussbericht</a:t>
            </a:r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660616" y="4833437"/>
            <a:ext cx="10980000" cy="1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48"/>
              </a:spcBef>
              <a:buFont typeface="Wingdings" panose="05000000000000000000" pitchFamily="2" charset="2"/>
              <a:buNone/>
              <a:defRPr lang="de-CH" sz="825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00" indent="-13230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Wingdings" charset="2"/>
              <a:buChar char="§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5400" indent="-128588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Tx/>
              <a:buSzPct val="120000"/>
              <a:buFont typeface="Arial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9300" indent="-128588" algn="l" defTabSz="685800" rtl="0" eaLnBrk="1" latinLnBrk="0" hangingPunct="1">
              <a:lnSpc>
                <a:spcPct val="100000"/>
              </a:lnSpc>
              <a:spcBef>
                <a:spcPts val="36"/>
              </a:spcBef>
              <a:buClrTx/>
              <a:buSzPct val="100000"/>
              <a:buFont typeface="Symbol" charset="2"/>
              <a:buChar char="-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69700" marR="0" indent="-128588" algn="l" defTabSz="685800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ysClr val="windowText" lastClr="000000"/>
                </a:solidFill>
              </a:rPr>
              <a:t>Auftraggeber/in: Vorname Name / Organisationseinheit (OE) </a:t>
            </a:r>
          </a:p>
        </p:txBody>
      </p:sp>
      <p:cxnSp>
        <p:nvCxnSpPr>
          <p:cNvPr id="7" name="Gerade Verbindung 9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gray">
          <a:xfrm>
            <a:off x="540000" y="21431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" name="Gerade Verbindung 1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540000" y="47847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0" name="Textfeld 9"/>
          <p:cNvSpPr txBox="1"/>
          <p:nvPr/>
        </p:nvSpPr>
        <p:spPr>
          <a:xfrm>
            <a:off x="540000" y="4394378"/>
            <a:ext cx="10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Ort, Datum  (DD.MM.YYYY)</a:t>
            </a:r>
          </a:p>
        </p:txBody>
      </p:sp>
    </p:spTree>
    <p:extLst>
      <p:ext uri="{BB962C8B-B14F-4D97-AF65-F5344CB8AC3E}">
        <p14:creationId xmlns:p14="http://schemas.microsoft.com/office/powerpoint/2010/main" val="14125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19276"/>
              </p:ext>
            </p:extLst>
          </p:nvPr>
        </p:nvGraphicFramePr>
        <p:xfrm>
          <a:off x="1775359" y="1516301"/>
          <a:ext cx="5824800" cy="2215560"/>
        </p:xfrm>
        <a:graphic>
          <a:graphicData uri="http://schemas.openxmlformats.org/drawingml/2006/table">
            <a:tbl>
              <a:tblPr bandRow="1"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Ziele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tlw. 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nicht 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Begründung bei Abweichung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prstClr val="black"/>
                          </a:solidFill>
                          <a:latin typeface="+mj-lt"/>
                        </a:rPr>
                        <a:t>Ziel 2: …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5287"/>
              </p:ext>
            </p:extLst>
          </p:nvPr>
        </p:nvGraphicFramePr>
        <p:xfrm>
          <a:off x="1775359" y="4094819"/>
          <a:ext cx="5824800" cy="2215560"/>
        </p:xfrm>
        <a:graphic>
          <a:graphicData uri="http://schemas.openxmlformats.org/drawingml/2006/table">
            <a:tbl>
              <a:tblPr bandRow="1"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Lieferobjekte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tlw. 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nicht erreicht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Begründung bei Abweichung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prstClr val="black"/>
                          </a:solidFill>
                          <a:latin typeface="+mj-lt"/>
                        </a:rPr>
                        <a:t>Lieferobjekt 3: …</a:t>
                      </a:r>
                    </a:p>
                    <a:p>
                      <a:pPr algn="l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endParaRPr lang="de-CH" sz="1000" dirty="0" smtClean="0"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/>
          <p:nvPr/>
        </p:nvSpPr>
        <p:spPr>
          <a:xfrm>
            <a:off x="7671428" y="1516301"/>
            <a:ext cx="2875954" cy="4794078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white"/>
                </a:solidFill>
                <a:latin typeface="Arial"/>
              </a:rPr>
              <a:t>Leitfaden Anwendung Projektabschlussbericht</a:t>
            </a: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775520" y="1268760"/>
            <a:ext cx="5823908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Zielerreichung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962088" y="1871777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62088" y="2688543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503729" y="2181712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52163" y="3517248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62088" y="4473935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62088" y="5579003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503729" y="5287047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962088" y="2405119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7671428" y="1268760"/>
            <a:ext cx="2875954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Konsequenzen im operativen Betrieb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503729" y="3019144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503729" y="3248857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030173" y="5001913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962088" y="4743110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962088" y="5823495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962088" y="6085537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1775520" y="3847279"/>
            <a:ext cx="5823908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Erbrachte Lieferobjekte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Projektabschlussbericht	Projektname (1/4)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</a:p>
        </p:txBody>
      </p:sp>
    </p:spTree>
    <p:extLst>
      <p:ext uri="{BB962C8B-B14F-4D97-AF65-F5344CB8AC3E}">
        <p14:creationId xmlns:p14="http://schemas.microsoft.com/office/powerpoint/2010/main" val="27420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/>
          <p:cNvSpPr/>
          <p:nvPr/>
        </p:nvSpPr>
        <p:spPr>
          <a:xfrm>
            <a:off x="6064303" y="1268760"/>
            <a:ext cx="4352033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Pendenzen / Übergabe an Linienorganisation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1631504" y="1268760"/>
            <a:ext cx="4353028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 err="1">
                <a:solidFill>
                  <a:srgbClr val="FFFFFF"/>
                </a:solidFill>
                <a:latin typeface="Arial"/>
              </a:rPr>
              <a:t>Lessons</a:t>
            </a: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200" b="1" kern="0" dirty="0" err="1">
                <a:solidFill>
                  <a:srgbClr val="FFFFFF"/>
                </a:solidFill>
                <a:latin typeface="Arial"/>
              </a:rPr>
              <a:t>learned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1632501" y="3833747"/>
            <a:ext cx="4352033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Erreichter Qualitativer / Quantitativer Nutzen</a:t>
            </a:r>
          </a:p>
        </p:txBody>
      </p:sp>
      <p:sp>
        <p:nvSpPr>
          <p:cNvPr id="37" name="Rectangle 1"/>
          <p:cNvSpPr/>
          <p:nvPr/>
        </p:nvSpPr>
        <p:spPr>
          <a:xfrm>
            <a:off x="1631504" y="1516304"/>
            <a:ext cx="4353028" cy="2229089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504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93309"/>
              </p:ext>
            </p:extLst>
          </p:nvPr>
        </p:nvGraphicFramePr>
        <p:xfrm>
          <a:off x="6064301" y="1516302"/>
          <a:ext cx="4352032" cy="2229090"/>
        </p:xfrm>
        <a:graphic>
          <a:graphicData uri="http://schemas.openxmlformats.org/drawingml/2006/table">
            <a:tbl>
              <a:tblPr bandRow="1"/>
              <a:tblGrid>
                <a:gridCol w="154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Pendenz</a:t>
                      </a:r>
                      <a:endParaRPr lang="de-CH" sz="1000" b="1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Beschreibung</a:t>
                      </a:r>
                      <a:endParaRPr lang="de-CH" sz="1000" b="1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…</a:t>
                      </a:r>
                      <a:endParaRPr lang="de-CH" sz="1000" b="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Plus 38"/>
          <p:cNvSpPr/>
          <p:nvPr/>
        </p:nvSpPr>
        <p:spPr bwMode="auto">
          <a:xfrm>
            <a:off x="1631506" y="1686463"/>
            <a:ext cx="390043" cy="328305"/>
          </a:xfrm>
          <a:prstGeom prst="mathPlus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sz="2000" kern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40" name="Minus 39"/>
          <p:cNvSpPr/>
          <p:nvPr/>
        </p:nvSpPr>
        <p:spPr bwMode="auto">
          <a:xfrm>
            <a:off x="1644196" y="2729372"/>
            <a:ext cx="364663" cy="335114"/>
          </a:xfrm>
          <a:prstGeom prst="mathMinus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sz="200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1632499" y="4081289"/>
            <a:ext cx="4353028" cy="2229093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Qualitativer Nutzen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Quantitativer Nutzen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sp>
        <p:nvSpPr>
          <p:cNvPr id="42" name="Rectangle 4"/>
          <p:cNvSpPr/>
          <p:nvPr/>
        </p:nvSpPr>
        <p:spPr>
          <a:xfrm>
            <a:off x="6064784" y="3833747"/>
            <a:ext cx="4352033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Bemerkungen</a:t>
            </a:r>
          </a:p>
        </p:txBody>
      </p:sp>
      <p:sp>
        <p:nvSpPr>
          <p:cNvPr id="43" name="Rectangle 1"/>
          <p:cNvSpPr/>
          <p:nvPr/>
        </p:nvSpPr>
        <p:spPr>
          <a:xfrm>
            <a:off x="6064782" y="4081289"/>
            <a:ext cx="4353028" cy="2229093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Projektabschlussbericht	Projektname (2/4)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</a:p>
        </p:txBody>
      </p:sp>
    </p:spTree>
    <p:extLst>
      <p:ext uri="{BB962C8B-B14F-4D97-AF65-F5344CB8AC3E}">
        <p14:creationId xmlns:p14="http://schemas.microsoft.com/office/powerpoint/2010/main" val="26538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/>
          <p:nvPr/>
        </p:nvSpPr>
        <p:spPr>
          <a:xfrm>
            <a:off x="2550715" y="1795509"/>
            <a:ext cx="593508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Rectangle 72"/>
          <p:cNvSpPr/>
          <p:nvPr/>
        </p:nvSpPr>
        <p:spPr>
          <a:xfrm>
            <a:off x="3734459" y="1795509"/>
            <a:ext cx="593508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2029426" y="2066531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5" name="Gerader Verbinder 4"/>
          <p:cNvCxnSpPr/>
          <p:nvPr/>
        </p:nvCxnSpPr>
        <p:spPr>
          <a:xfrm>
            <a:off x="2029426" y="2341090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6" name="Gerader Verbinder 5"/>
          <p:cNvCxnSpPr/>
          <p:nvPr/>
        </p:nvCxnSpPr>
        <p:spPr>
          <a:xfrm>
            <a:off x="2029426" y="2608309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7" name="Gerader Verbinder 6"/>
          <p:cNvCxnSpPr/>
          <p:nvPr/>
        </p:nvCxnSpPr>
        <p:spPr>
          <a:xfrm>
            <a:off x="2029426" y="3150619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8" name="Gerader Verbinder 7"/>
          <p:cNvCxnSpPr/>
          <p:nvPr/>
        </p:nvCxnSpPr>
        <p:spPr>
          <a:xfrm>
            <a:off x="2029426" y="2872482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9" name="Gerade Verbindung mit Pfeil 8"/>
          <p:cNvCxnSpPr/>
          <p:nvPr/>
        </p:nvCxnSpPr>
        <p:spPr>
          <a:xfrm>
            <a:off x="1963386" y="3421640"/>
            <a:ext cx="2370396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" name="Straight Connector 178"/>
          <p:cNvCxnSpPr/>
          <p:nvPr/>
        </p:nvCxnSpPr>
        <p:spPr>
          <a:xfrm>
            <a:off x="1963386" y="1795509"/>
            <a:ext cx="0" cy="1625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</p:spPr>
      </p:cxnSp>
      <p:sp>
        <p:nvSpPr>
          <p:cNvPr id="11" name="TextBox 177"/>
          <p:cNvSpPr txBox="1"/>
          <p:nvPr/>
        </p:nvSpPr>
        <p:spPr>
          <a:xfrm>
            <a:off x="4009886" y="3541139"/>
            <a:ext cx="537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Zeit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1909386" y="2879597"/>
            <a:ext cx="108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Gerader Verbinder 12"/>
          <p:cNvCxnSpPr/>
          <p:nvPr/>
        </p:nvCxnSpPr>
        <p:spPr>
          <a:xfrm>
            <a:off x="1927386" y="2337553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Gerader Verbinder 13"/>
          <p:cNvCxnSpPr/>
          <p:nvPr/>
        </p:nvCxnSpPr>
        <p:spPr>
          <a:xfrm>
            <a:off x="1927386" y="3150619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" name="Gerader Verbinder 14"/>
          <p:cNvCxnSpPr/>
          <p:nvPr/>
        </p:nvCxnSpPr>
        <p:spPr>
          <a:xfrm>
            <a:off x="1909386" y="2066531"/>
            <a:ext cx="108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" name="Gerader Verbinder 15"/>
          <p:cNvCxnSpPr/>
          <p:nvPr/>
        </p:nvCxnSpPr>
        <p:spPr>
          <a:xfrm>
            <a:off x="1927386" y="2608575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" name="Gerader Verbinder 16"/>
          <p:cNvCxnSpPr/>
          <p:nvPr/>
        </p:nvCxnSpPr>
        <p:spPr>
          <a:xfrm>
            <a:off x="3739002" y="3367640"/>
            <a:ext cx="0" cy="108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8" name="Gerader Verbinder 17"/>
          <p:cNvCxnSpPr/>
          <p:nvPr/>
        </p:nvCxnSpPr>
        <p:spPr>
          <a:xfrm>
            <a:off x="3147130" y="3385640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9" name="Gerader Verbinder 18"/>
          <p:cNvCxnSpPr/>
          <p:nvPr/>
        </p:nvCxnSpPr>
        <p:spPr>
          <a:xfrm>
            <a:off x="2555258" y="3367640"/>
            <a:ext cx="0" cy="108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" name="TextBox 177"/>
          <p:cNvSpPr txBox="1"/>
          <p:nvPr/>
        </p:nvSpPr>
        <p:spPr>
          <a:xfrm>
            <a:off x="2179797" y="3490096"/>
            <a:ext cx="7509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xx.nnn.14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177"/>
          <p:cNvSpPr txBox="1"/>
          <p:nvPr/>
        </p:nvSpPr>
        <p:spPr>
          <a:xfrm>
            <a:off x="3363541" y="3490096"/>
            <a:ext cx="7509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xx.nnn.15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177"/>
          <p:cNvSpPr txBox="1"/>
          <p:nvPr/>
        </p:nvSpPr>
        <p:spPr>
          <a:xfrm>
            <a:off x="1694568" y="1623570"/>
            <a:ext cx="8880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Kosten [TCHF]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Box 177"/>
          <p:cNvSpPr txBox="1"/>
          <p:nvPr/>
        </p:nvSpPr>
        <p:spPr>
          <a:xfrm>
            <a:off x="1620585" y="2802653"/>
            <a:ext cx="3018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100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177"/>
          <p:cNvSpPr txBox="1"/>
          <p:nvPr/>
        </p:nvSpPr>
        <p:spPr>
          <a:xfrm>
            <a:off x="1620585" y="1980076"/>
            <a:ext cx="3018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solidFill>
                  <a:prstClr val="black"/>
                </a:solidFill>
                <a:latin typeface="Arial"/>
              </a:rPr>
              <a:t>115</a:t>
            </a:r>
          </a:p>
        </p:txBody>
      </p:sp>
      <p:sp>
        <p:nvSpPr>
          <p:cNvPr id="25" name="Ellipse 24"/>
          <p:cNvSpPr/>
          <p:nvPr/>
        </p:nvSpPr>
        <p:spPr>
          <a:xfrm>
            <a:off x="3649002" y="1983872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465258" y="2789597"/>
            <a:ext cx="180000" cy="180000"/>
          </a:xfrm>
          <a:prstGeom prst="ellips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7" name="Straight Connector 178"/>
          <p:cNvCxnSpPr/>
          <p:nvPr/>
        </p:nvCxnSpPr>
        <p:spPr>
          <a:xfrm flipH="1">
            <a:off x="2688081" y="2153745"/>
            <a:ext cx="926093" cy="637440"/>
          </a:xfrm>
          <a:prstGeom prst="line">
            <a:avLst/>
          </a:prstGeom>
          <a:noFill/>
          <a:ln w="19050" cap="rnd">
            <a:solidFill>
              <a:srgbClr val="FF6307"/>
            </a:solidFill>
            <a:prstDash val="solid"/>
            <a:headEnd type="triangle" w="med" len="med"/>
            <a:tailEnd type="none" w="med" len="med"/>
          </a:ln>
        </p:spPr>
      </p:cxnSp>
      <p:sp>
        <p:nvSpPr>
          <p:cNvPr id="28" name="TextBox 177"/>
          <p:cNvSpPr txBox="1"/>
          <p:nvPr/>
        </p:nvSpPr>
        <p:spPr>
          <a:xfrm>
            <a:off x="2149291" y="3012490"/>
            <a:ext cx="811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srgbClr val="FFFFFF">
                    <a:lumMod val="75000"/>
                  </a:srgbClr>
                </a:solidFill>
                <a:latin typeface="Arial"/>
              </a:rPr>
              <a:t>PLAN</a:t>
            </a:r>
            <a:endParaRPr lang="en-GB" sz="1000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9" name="TextBox 177"/>
          <p:cNvSpPr txBox="1"/>
          <p:nvPr/>
        </p:nvSpPr>
        <p:spPr>
          <a:xfrm>
            <a:off x="3382294" y="2229194"/>
            <a:ext cx="713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srgbClr val="FF6307"/>
                </a:solidFill>
                <a:latin typeface="Arial"/>
              </a:rPr>
              <a:t>IST</a:t>
            </a:r>
            <a:endParaRPr lang="en-GB" sz="1000" dirty="0">
              <a:solidFill>
                <a:srgbClr val="FF6307"/>
              </a:solidFill>
              <a:latin typeface="Arial"/>
            </a:endParaRPr>
          </a:p>
        </p:txBody>
      </p:sp>
      <p:sp>
        <p:nvSpPr>
          <p:cNvPr id="30" name="Rectangle 1"/>
          <p:cNvSpPr/>
          <p:nvPr/>
        </p:nvSpPr>
        <p:spPr>
          <a:xfrm>
            <a:off x="1622429" y="3713874"/>
            <a:ext cx="2875954" cy="25649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Beschreibung der Auswirkungen der Kosten-/Termineinhaltung bzw. –Abweichung: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 </a:t>
            </a:r>
          </a:p>
        </p:txBody>
      </p:sp>
      <p:sp>
        <p:nvSpPr>
          <p:cNvPr id="31" name="Rectangle 6"/>
          <p:cNvSpPr/>
          <p:nvPr/>
        </p:nvSpPr>
        <p:spPr>
          <a:xfrm>
            <a:off x="1622429" y="1237341"/>
            <a:ext cx="2875954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Kosten- / Zeiteinhaltung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tangle 1"/>
          <p:cNvSpPr/>
          <p:nvPr/>
        </p:nvSpPr>
        <p:spPr>
          <a:xfrm>
            <a:off x="1622429" y="1237243"/>
            <a:ext cx="2875954" cy="2476633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Rechteck 32"/>
          <p:cNvSpPr/>
          <p:nvPr/>
        </p:nvSpPr>
        <p:spPr>
          <a:xfrm rot="900000">
            <a:off x="3856399" y="1609018"/>
            <a:ext cx="677031" cy="220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800" b="1" kern="0" dirty="0">
                <a:solidFill>
                  <a:srgbClr val="FFFFFF">
                    <a:lumMod val="65000"/>
                  </a:srgbClr>
                </a:solidFill>
                <a:latin typeface="Arial"/>
              </a:rPr>
              <a:t>schematisch</a:t>
            </a:r>
          </a:p>
        </p:txBody>
      </p:sp>
      <p:sp>
        <p:nvSpPr>
          <p:cNvPr id="34" name="Rectangle 4"/>
          <p:cNvSpPr/>
          <p:nvPr/>
        </p:nvSpPr>
        <p:spPr>
          <a:xfrm>
            <a:off x="4583832" y="1237243"/>
            <a:ext cx="5821200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Kostenabweichungen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4583832" y="3802228"/>
            <a:ext cx="5821200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Zeitabweichungen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20824"/>
              </p:ext>
            </p:extLst>
          </p:nvPr>
        </p:nvGraphicFramePr>
        <p:xfrm>
          <a:off x="4583832" y="1484784"/>
          <a:ext cx="5821200" cy="2239200"/>
        </p:xfrm>
        <a:graphic>
          <a:graphicData uri="http://schemas.openxmlformats.org/drawingml/2006/table">
            <a:tbl>
              <a:tblPr bandRow="1"/>
              <a:tblGrid>
                <a:gridCol w="2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Kostentypen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SOLL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IST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Begründung bei Abweichung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+mj-lt"/>
                        </a:rPr>
                        <a:t>EL eigener Bereich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+mj-lt"/>
                        </a:rPr>
                        <a:t>EL anderer Bereich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+mj-lt"/>
                        </a:rPr>
                        <a:t>Beratungen &amp; Dienstleistungen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+mj-lt"/>
                        </a:rPr>
                        <a:t>Material &amp; Fremdleistungen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>
                          <a:latin typeface="+mj-lt"/>
                        </a:rPr>
                        <a:t>Übrige</a:t>
                      </a:r>
                      <a:r>
                        <a:rPr lang="de-CH" sz="1000" baseline="0" dirty="0" smtClean="0">
                          <a:latin typeface="+mj-lt"/>
                        </a:rPr>
                        <a:t> (Spesen,</a:t>
                      </a:r>
                      <a:r>
                        <a:rPr lang="de-CH" sz="800" baseline="0" dirty="0" smtClean="0">
                          <a:latin typeface="+mj-lt"/>
                        </a:rPr>
                        <a:t> </a:t>
                      </a:r>
                      <a:r>
                        <a:rPr lang="de-CH" sz="1000" baseline="0" dirty="0" smtClean="0">
                          <a:latin typeface="+mj-lt"/>
                        </a:rPr>
                        <a:t>Weiterbildung</a:t>
                      </a:r>
                      <a:r>
                        <a:rPr lang="de-CH" sz="800" baseline="0" dirty="0" smtClean="0">
                          <a:latin typeface="+mj-lt"/>
                        </a:rPr>
                        <a:t> </a:t>
                      </a:r>
                      <a:r>
                        <a:rPr lang="de-CH" sz="1000" baseline="0" dirty="0" smtClean="0">
                          <a:latin typeface="+mj-lt"/>
                        </a:rPr>
                        <a:t>etc.)</a:t>
                      </a:r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>
                          <a:latin typeface="+mj-lt"/>
                        </a:rPr>
                        <a:t>Reserven</a:t>
                      </a:r>
                      <a:endParaRPr lang="de-CH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>
                          <a:latin typeface="+mj-lt"/>
                        </a:rPr>
                        <a:t>Total</a:t>
                      </a:r>
                      <a:endParaRPr lang="de-CH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73264"/>
              </p:ext>
            </p:extLst>
          </p:nvPr>
        </p:nvGraphicFramePr>
        <p:xfrm>
          <a:off x="4583832" y="4049769"/>
          <a:ext cx="5821200" cy="2229092"/>
        </p:xfrm>
        <a:graphic>
          <a:graphicData uri="http://schemas.openxmlformats.org/drawingml/2006/table">
            <a:tbl>
              <a:tblPr bandRow="1"/>
              <a:tblGrid>
                <a:gridCol w="2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Meilenstein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8000" marT="0" marB="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SOLL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de-CH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Begründung bei Abweichung</a:t>
                      </a:r>
                      <a:endParaRPr lang="de-CH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350"/>
                        </a:spcAft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CH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CH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2149291" y="139045"/>
            <a:ext cx="7215426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Projektabschlussbericht	Projektname (3/4)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</a:p>
        </p:txBody>
      </p:sp>
    </p:spTree>
    <p:extLst>
      <p:ext uri="{BB962C8B-B14F-4D97-AF65-F5344CB8AC3E}">
        <p14:creationId xmlns:p14="http://schemas.microsoft.com/office/powerpoint/2010/main" val="114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0"/>
          <p:cNvSpPr/>
          <p:nvPr/>
        </p:nvSpPr>
        <p:spPr>
          <a:xfrm>
            <a:off x="1631505" y="1556793"/>
            <a:ext cx="6401279" cy="436051"/>
          </a:xfrm>
          <a:prstGeom prst="rect">
            <a:avLst/>
          </a:prstGeom>
          <a:solidFill>
            <a:srgbClr val="97FF97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black"/>
                </a:solidFill>
                <a:latin typeface="Arial"/>
              </a:rPr>
              <a:t>Ja</a:t>
            </a:r>
            <a:endParaRPr lang="en-GB" sz="1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115"/>
          <p:cNvSpPr/>
          <p:nvPr/>
        </p:nvSpPr>
        <p:spPr>
          <a:xfrm>
            <a:off x="1631505" y="1239927"/>
            <a:ext cx="8785225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Projektabnahme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121"/>
          <p:cNvSpPr/>
          <p:nvPr/>
        </p:nvSpPr>
        <p:spPr>
          <a:xfrm>
            <a:off x="8120028" y="1556795"/>
            <a:ext cx="2296700" cy="436051"/>
          </a:xfrm>
          <a:prstGeom prst="rect">
            <a:avLst/>
          </a:prstGeom>
          <a:solidFill>
            <a:srgbClr val="FA4300">
              <a:lumMod val="20000"/>
              <a:lumOff val="80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black"/>
                </a:solidFill>
                <a:latin typeface="Arial"/>
              </a:rPr>
              <a:t>Nein</a:t>
            </a:r>
            <a:endParaRPr lang="en-GB" sz="1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129"/>
          <p:cNvSpPr/>
          <p:nvPr/>
        </p:nvSpPr>
        <p:spPr>
          <a:xfrm>
            <a:off x="8120029" y="1992845"/>
            <a:ext cx="2296700" cy="13539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Begründung / Kommentar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sp>
        <p:nvSpPr>
          <p:cNvPr id="6" name="Rectangle 126"/>
          <p:cNvSpPr/>
          <p:nvPr/>
        </p:nvSpPr>
        <p:spPr>
          <a:xfrm>
            <a:off x="1739515" y="1664364"/>
            <a:ext cx="219600" cy="2204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115"/>
          <p:cNvSpPr/>
          <p:nvPr/>
        </p:nvSpPr>
        <p:spPr>
          <a:xfrm>
            <a:off x="1631505" y="3421759"/>
            <a:ext cx="8785225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Bedingungen / Kommentare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631381" y="3669301"/>
            <a:ext cx="8785349" cy="1707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prstClr val="black"/>
                </a:solidFill>
                <a:latin typeface="Arial"/>
              </a:rPr>
              <a:t>Per MM.JJ soll für die Periode XX die Nachkalkulation erfolgen und die Wirtschaftlichkeit nachgewiesen werden.</a:t>
            </a:r>
            <a:endParaRPr lang="en-GB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tangle 126"/>
          <p:cNvSpPr/>
          <p:nvPr/>
        </p:nvSpPr>
        <p:spPr>
          <a:xfrm>
            <a:off x="8228040" y="1664364"/>
            <a:ext cx="219600" cy="2204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164"/>
          <p:cNvSpPr/>
          <p:nvPr/>
        </p:nvSpPr>
        <p:spPr>
          <a:xfrm>
            <a:off x="1631502" y="1992843"/>
            <a:ext cx="2133760" cy="13539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36000" bIns="72000" rtlCol="0" anchor="t" anchorCtr="0"/>
          <a:lstStyle/>
          <a:p>
            <a:pPr marL="263525"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Abnahme Inhalte: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1" name="Rectangle 164"/>
          <p:cNvSpPr/>
          <p:nvPr/>
        </p:nvSpPr>
        <p:spPr>
          <a:xfrm>
            <a:off x="3765261" y="1992843"/>
            <a:ext cx="2133760" cy="13539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36000" bIns="72000" rtlCol="0" anchor="t" anchorCtr="0"/>
          <a:lstStyle/>
          <a:p>
            <a:pPr marL="263525"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Abnahme Kosten: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Rectangle 164"/>
          <p:cNvSpPr/>
          <p:nvPr/>
        </p:nvSpPr>
        <p:spPr>
          <a:xfrm>
            <a:off x="5899021" y="1992843"/>
            <a:ext cx="2133760" cy="13539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0" bIns="72000" rtlCol="0" anchor="t" anchorCtr="0"/>
          <a:lstStyle/>
          <a:p>
            <a:pPr marL="263525"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Abnahme Termine: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1631380" y="5448537"/>
            <a:ext cx="8785224" cy="83180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0" numCol="2" rtlCol="0" anchor="t" anchorCtr="0"/>
          <a:lstStyle/>
          <a:p>
            <a:pPr>
              <a:tabLst>
                <a:tab pos="2066925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Unterschrift Projektauftraggeber	Finanz-Verantwortlicher</a:t>
            </a:r>
          </a:p>
          <a:p>
            <a:pPr>
              <a:tabLst>
                <a:tab pos="2066925" algn="l"/>
              </a:tabLst>
              <a:defRPr/>
            </a:pPr>
            <a:endParaRPr lang="de-CH" sz="2000" kern="0" dirty="0">
              <a:solidFill>
                <a:prstClr val="black"/>
              </a:solidFill>
              <a:latin typeface="Arial"/>
            </a:endParaRPr>
          </a:p>
          <a:p>
            <a:pPr>
              <a:tabLst>
                <a:tab pos="2062163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……………………………………	………………………………</a:t>
            </a:r>
          </a:p>
          <a:p>
            <a:pPr>
              <a:tabLst>
                <a:tab pos="2066925" algn="l"/>
              </a:tabLst>
              <a:defRPr/>
            </a:pPr>
            <a:r>
              <a:rPr lang="de-CH" sz="800" kern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(Datum, Unterschrift)	(Datum, Unterschrift)</a:t>
            </a:r>
          </a:p>
          <a:p>
            <a:pPr>
              <a:tabLst>
                <a:tab pos="2066925" algn="l"/>
              </a:tabLst>
              <a:defRPr/>
            </a:pPr>
            <a:endParaRPr lang="de-CH" sz="800" kern="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Unterschrift Projektleiter</a:t>
            </a:r>
          </a:p>
          <a:p>
            <a:pPr>
              <a:tabLst>
                <a:tab pos="2066925" algn="l"/>
              </a:tabLst>
              <a:defRPr/>
            </a:pPr>
            <a:endParaRPr lang="de-CH" sz="2000" kern="0" dirty="0">
              <a:solidFill>
                <a:prstClr val="black"/>
              </a:solidFill>
              <a:latin typeface="Arial"/>
            </a:endParaRPr>
          </a:p>
          <a:p>
            <a:pPr>
              <a:tabLst>
                <a:tab pos="2062163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……………………………………</a:t>
            </a:r>
          </a:p>
          <a:p>
            <a:pPr>
              <a:defRPr/>
            </a:pPr>
            <a:r>
              <a:rPr lang="de-CH" sz="800" kern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(Datum, Unterschrift)</a:t>
            </a:r>
          </a:p>
        </p:txBody>
      </p:sp>
      <p:sp>
        <p:nvSpPr>
          <p:cNvPr id="14" name="Rectangle 126"/>
          <p:cNvSpPr/>
          <p:nvPr/>
        </p:nvSpPr>
        <p:spPr>
          <a:xfrm>
            <a:off x="1708515" y="2053223"/>
            <a:ext cx="180000" cy="1800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26"/>
          <p:cNvSpPr/>
          <p:nvPr/>
        </p:nvSpPr>
        <p:spPr>
          <a:xfrm>
            <a:off x="3836839" y="2053223"/>
            <a:ext cx="180000" cy="1800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26"/>
          <p:cNvSpPr/>
          <p:nvPr/>
        </p:nvSpPr>
        <p:spPr>
          <a:xfrm>
            <a:off x="5969006" y="2053223"/>
            <a:ext cx="180000" cy="1800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Projektabschlussbericht	Projektname (4/4)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</a:p>
        </p:txBody>
      </p:sp>
    </p:spTree>
    <p:extLst>
      <p:ext uri="{BB962C8B-B14F-4D97-AF65-F5344CB8AC3E}">
        <p14:creationId xmlns:p14="http://schemas.microsoft.com/office/powerpoint/2010/main" val="3593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196753"/>
            <a:ext cx="3509353" cy="243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4" y="3797137"/>
            <a:ext cx="3507858" cy="242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12" y="3797138"/>
            <a:ext cx="3522536" cy="243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4" y="1196752"/>
            <a:ext cx="3507858" cy="24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lipse 33"/>
          <p:cNvSpPr/>
          <p:nvPr/>
        </p:nvSpPr>
        <p:spPr>
          <a:xfrm>
            <a:off x="3453889" y="208892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35" name="Ellipse 34"/>
          <p:cNvSpPr/>
          <p:nvPr/>
        </p:nvSpPr>
        <p:spPr>
          <a:xfrm>
            <a:off x="3453889" y="2968664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36" name="Ellipse 35"/>
          <p:cNvSpPr/>
          <p:nvPr/>
        </p:nvSpPr>
        <p:spPr>
          <a:xfrm>
            <a:off x="5005574" y="251735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37" name="Ellipse 36"/>
          <p:cNvSpPr/>
          <p:nvPr/>
        </p:nvSpPr>
        <p:spPr>
          <a:xfrm>
            <a:off x="7609727" y="2011607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cxnSp>
        <p:nvCxnSpPr>
          <p:cNvPr id="38" name="Straight Connector 94"/>
          <p:cNvCxnSpPr/>
          <p:nvPr/>
        </p:nvCxnSpPr>
        <p:spPr>
          <a:xfrm>
            <a:off x="6299485" y="3779607"/>
            <a:ext cx="0" cy="2453951"/>
          </a:xfrm>
          <a:prstGeom prst="line">
            <a:avLst/>
          </a:prstGeom>
          <a:noFill/>
          <a:ln w="9525" cap="flat" cmpd="sng" algn="ctr">
            <a:solidFill>
              <a:srgbClr val="D8D8D8">
                <a:lumMod val="75000"/>
              </a:srgbClr>
            </a:solidFill>
            <a:prstDash val="solid"/>
          </a:ln>
          <a:effectLst/>
        </p:spPr>
      </p:cxnSp>
      <p:cxnSp>
        <p:nvCxnSpPr>
          <p:cNvPr id="39" name="Straight Connector 94"/>
          <p:cNvCxnSpPr/>
          <p:nvPr/>
        </p:nvCxnSpPr>
        <p:spPr>
          <a:xfrm flipH="1">
            <a:off x="2242727" y="3719465"/>
            <a:ext cx="8113516" cy="0"/>
          </a:xfrm>
          <a:prstGeom prst="line">
            <a:avLst/>
          </a:prstGeom>
          <a:noFill/>
          <a:ln w="9525" cap="flat" cmpd="sng" algn="ctr">
            <a:solidFill>
              <a:srgbClr val="D8D8D8">
                <a:lumMod val="75000"/>
              </a:srgbClr>
            </a:solidFill>
            <a:prstDash val="solid"/>
          </a:ln>
          <a:effectLst/>
        </p:spPr>
      </p:cxnSp>
      <p:cxnSp>
        <p:nvCxnSpPr>
          <p:cNvPr id="40" name="Straight Connector 94"/>
          <p:cNvCxnSpPr/>
          <p:nvPr/>
        </p:nvCxnSpPr>
        <p:spPr>
          <a:xfrm>
            <a:off x="6299485" y="1196753"/>
            <a:ext cx="0" cy="2453951"/>
          </a:xfrm>
          <a:prstGeom prst="line">
            <a:avLst/>
          </a:prstGeom>
          <a:noFill/>
          <a:ln w="9525" cap="flat" cmpd="sng" algn="ctr">
            <a:solidFill>
              <a:srgbClr val="D8D8D8">
                <a:lumMod val="75000"/>
              </a:srgbClr>
            </a:solidFill>
            <a:prstDash val="solid"/>
          </a:ln>
          <a:effectLst/>
        </p:spPr>
      </p:cxnSp>
      <p:sp>
        <p:nvSpPr>
          <p:cNvPr id="41" name="Ellipse 40"/>
          <p:cNvSpPr/>
          <p:nvPr/>
        </p:nvSpPr>
        <p:spPr>
          <a:xfrm>
            <a:off x="9116581" y="2011607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42" name="Ellipse 41"/>
          <p:cNvSpPr/>
          <p:nvPr/>
        </p:nvSpPr>
        <p:spPr>
          <a:xfrm>
            <a:off x="4571325" y="462617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43" name="Ellipse 42"/>
          <p:cNvSpPr/>
          <p:nvPr/>
        </p:nvSpPr>
        <p:spPr>
          <a:xfrm>
            <a:off x="4571325" y="560448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44" name="Ellipse 43"/>
          <p:cNvSpPr/>
          <p:nvPr/>
        </p:nvSpPr>
        <p:spPr>
          <a:xfrm>
            <a:off x="9116581" y="292892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45" name="Ellipse 44"/>
          <p:cNvSpPr/>
          <p:nvPr/>
        </p:nvSpPr>
        <p:spPr>
          <a:xfrm>
            <a:off x="4421876" y="132127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46" name="Ellipse 45"/>
          <p:cNvSpPr/>
          <p:nvPr/>
        </p:nvSpPr>
        <p:spPr>
          <a:xfrm>
            <a:off x="7609727" y="292892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47" name="Ellipse 46"/>
          <p:cNvSpPr/>
          <p:nvPr/>
        </p:nvSpPr>
        <p:spPr>
          <a:xfrm>
            <a:off x="2928652" y="507573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48" name="Ellipse 47"/>
          <p:cNvSpPr/>
          <p:nvPr/>
        </p:nvSpPr>
        <p:spPr>
          <a:xfrm>
            <a:off x="7190395" y="472153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12</a:t>
            </a:r>
          </a:p>
        </p:txBody>
      </p:sp>
      <p:sp>
        <p:nvSpPr>
          <p:cNvPr id="49" name="Ellipse 48"/>
          <p:cNvSpPr/>
          <p:nvPr/>
        </p:nvSpPr>
        <p:spPr>
          <a:xfrm>
            <a:off x="7952838" y="472153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13</a:t>
            </a:r>
          </a:p>
        </p:txBody>
      </p:sp>
      <p:sp>
        <p:nvSpPr>
          <p:cNvPr id="50" name="Ellipse 49"/>
          <p:cNvSpPr/>
          <p:nvPr/>
        </p:nvSpPr>
        <p:spPr>
          <a:xfrm>
            <a:off x="9542418" y="472153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15</a:t>
            </a:r>
          </a:p>
        </p:txBody>
      </p:sp>
      <p:sp>
        <p:nvSpPr>
          <p:cNvPr id="51" name="Ellipse 50"/>
          <p:cNvSpPr/>
          <p:nvPr/>
        </p:nvSpPr>
        <p:spPr>
          <a:xfrm>
            <a:off x="8351792" y="5288007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16</a:t>
            </a:r>
          </a:p>
        </p:txBody>
      </p:sp>
      <p:sp>
        <p:nvSpPr>
          <p:cNvPr id="52" name="Ellipse 51"/>
          <p:cNvSpPr/>
          <p:nvPr/>
        </p:nvSpPr>
        <p:spPr>
          <a:xfrm>
            <a:off x="8351792" y="5758127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17</a:t>
            </a:r>
          </a:p>
        </p:txBody>
      </p:sp>
      <p:sp>
        <p:nvSpPr>
          <p:cNvPr id="53" name="Ellipse 52"/>
          <p:cNvSpPr/>
          <p:nvPr/>
        </p:nvSpPr>
        <p:spPr>
          <a:xfrm>
            <a:off x="8715281" y="472153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14</a:t>
            </a:r>
          </a:p>
        </p:txBody>
      </p:sp>
      <p:sp>
        <p:nvSpPr>
          <p:cNvPr id="54" name="Rechteck 53"/>
          <p:cNvSpPr/>
          <p:nvPr/>
        </p:nvSpPr>
        <p:spPr>
          <a:xfrm>
            <a:off x="5216837" y="1241325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9542419" y="1272633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149575" y="3857426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9542419" y="3912868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2135561" y="291144"/>
            <a:ext cx="7221271" cy="930400"/>
          </a:xfrm>
        </p:spPr>
        <p:txBody>
          <a:bodyPr/>
          <a:lstStyle/>
          <a:p>
            <a:r>
              <a:rPr lang="de-CH" sz="1600" dirty="0"/>
              <a:t>Leitfaden Anwendung  Projektabschlussbericht (1/3)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3430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68475"/>
              </p:ext>
            </p:extLst>
          </p:nvPr>
        </p:nvGraphicFramePr>
        <p:xfrm>
          <a:off x="1775520" y="1340768"/>
          <a:ext cx="8777008" cy="4562580"/>
        </p:xfrm>
        <a:graphic>
          <a:graphicData uri="http://schemas.openxmlformats.org/drawingml/2006/table">
            <a:tbl>
              <a:tblPr firstRow="1" bandRow="1"/>
              <a:tblGrid>
                <a:gridCol w="50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Nr.</a:t>
                      </a:r>
                      <a:endParaRPr lang="de-CH" sz="1400" dirty="0"/>
                    </a:p>
                  </a:txBody>
                  <a:tcPr marT="18000" marB="18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Themenfeld</a:t>
                      </a:r>
                      <a:endParaRPr lang="de-CH" sz="1400" dirty="0"/>
                    </a:p>
                  </a:txBody>
                  <a:tcPr marR="36000" marT="18000" marB="1800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Beschreibung</a:t>
                      </a:r>
                      <a:endParaRPr lang="de-CH" sz="1400" dirty="0"/>
                    </a:p>
                  </a:txBody>
                  <a:tcPr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de-CH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Projektnummer</a:t>
                      </a:r>
                      <a:endParaRPr lang="de-CH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Vom GB-PMO zugeteilte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Projektnummer (vgl. Auftrag)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Zielerreichung 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Nennung der im Projektauftrag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/-änderungsantrag genannten Ziele und bestimmen der </a:t>
                      </a: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Zielerreichung mittels setzen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orangen Punktes auf «erreicht», «teilweise erreicht» oder «nicht erreicht»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Begründung der teilweise erreichten und nicht erreichten Ziele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Erbrachte Lieferobjekte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Nennung der im Projektauftrag/-änderungsantrag genannten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Lieferobjekte und bestimmen des Erfüllungsgrad</a:t>
                      </a: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mittels setzen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orangen Punktes auf «erreicht», «teilweise erreicht» oder «nicht erreicht»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Begründung der teilweise erreichten und nicht erreichten Lieferobjekten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Konsequenzen im operativen Betrieb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Aufzeigen der Konsequenzen, die sich aus der Umsetzung des Projektes im operativen Betrieb ergeben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err="1" smtClean="0"/>
                        <a:t>Lessons</a:t>
                      </a:r>
                      <a:r>
                        <a:rPr lang="de-CH" sz="1000" b="1" dirty="0" smtClean="0"/>
                        <a:t> </a:t>
                      </a:r>
                      <a:r>
                        <a:rPr lang="de-CH" sz="1000" b="1" dirty="0" err="1" smtClean="0"/>
                        <a:t>learned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Freiraum für positive</a:t>
                      </a:r>
                      <a:r>
                        <a:rPr lang="de-CH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negative Erfahrungen des Projektteams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Aufführen, was bei einem zukünftigen Projekt beibehalten werden kann und was geändert werden muss, um eine Verbesserung der Projektarbeit zu erzielen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Pendenzen / Übergabe</a:t>
                      </a:r>
                      <a:r>
                        <a:rPr lang="de-CH" sz="1000" b="1" baseline="0" dirty="0" smtClean="0"/>
                        <a:t> an Linienorganisation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Auflisten und Beschreiben aller Pendenzen und offenen Punkte, die im Rahmen des Projektes</a:t>
                      </a:r>
                      <a:r>
                        <a:rPr lang="de-CH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nicht umgesetzt wurden und nach Abschluss des Projektes durch die verantwortliche Linienorganisation übernommen werden müssen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Erreichter</a:t>
                      </a:r>
                      <a:r>
                        <a:rPr lang="de-CH" sz="1000" b="1" baseline="0" dirty="0" smtClean="0"/>
                        <a:t> qualitativer / quantitativer </a:t>
                      </a:r>
                      <a:r>
                        <a:rPr lang="de-CH" sz="1000" b="1" dirty="0" smtClean="0"/>
                        <a:t>Nutzen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="0" kern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Beschreibung des bei Projektabschluss erreichten qualitativen und quantitativen Nutzens und Abgleich mit der Prognose im Projektauftrag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de-CH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Bemerkungen</a:t>
                      </a:r>
                      <a:endParaRPr lang="de-CH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Freiraum für zusätzliche Bemerkungen, GB- / GE-spezifische Erläuterungen und projektrelevante Ergänzungen, die in keinem der anderen Felder aufgeführt wurden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de-CH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Kosten- / Termineinhaltung</a:t>
                      </a:r>
                      <a:endParaRPr lang="de-CH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Schematische Darstellung der Kosten- und Termineinhaltung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ursprünglichen PLAN-Kosten und -Termine (grauer Punkt) werden den effektiven IST-Werten (oranger Punkt) gegenüber gestellt und die Entwicklung aufgezeigt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 Kommentarfeld sind Auswirkungen Kosten-/Zeiteinhaltung bzw. derer Abweichung in Bezug auf die Wirtschaftlichkeit, den operativen Betrieb, die Kundenzufriedenheit etc. aufzuzeigen (positiv und negativ).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1813620" y="171741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1813620" y="215314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1813620" y="267501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16" name="Ellipse 15"/>
          <p:cNvSpPr/>
          <p:nvPr/>
        </p:nvSpPr>
        <p:spPr>
          <a:xfrm>
            <a:off x="1813620" y="317906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1813620" y="357301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18" name="Ellipse 17"/>
          <p:cNvSpPr/>
          <p:nvPr/>
        </p:nvSpPr>
        <p:spPr>
          <a:xfrm>
            <a:off x="1813620" y="409612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19" name="Ellipse 18"/>
          <p:cNvSpPr/>
          <p:nvPr/>
        </p:nvSpPr>
        <p:spPr>
          <a:xfrm>
            <a:off x="1814283" y="452817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20" name="Ellipse 19"/>
          <p:cNvSpPr/>
          <p:nvPr/>
        </p:nvSpPr>
        <p:spPr>
          <a:xfrm>
            <a:off x="1813620" y="486916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21" name="Ellipse 20"/>
          <p:cNvSpPr/>
          <p:nvPr/>
        </p:nvSpPr>
        <p:spPr>
          <a:xfrm>
            <a:off x="1813620" y="522920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2101621" y="291144"/>
            <a:ext cx="7255211" cy="930400"/>
          </a:xfrm>
        </p:spPr>
        <p:txBody>
          <a:bodyPr/>
          <a:lstStyle/>
          <a:p>
            <a:r>
              <a:rPr lang="de-CH" sz="1600" dirty="0"/>
              <a:t>Leitfaden Anwendung  Projektabschlussbericht (2/3)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583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65180"/>
              </p:ext>
            </p:extLst>
          </p:nvPr>
        </p:nvGraphicFramePr>
        <p:xfrm>
          <a:off x="1775520" y="1628800"/>
          <a:ext cx="8777008" cy="3772200"/>
        </p:xfrm>
        <a:graphic>
          <a:graphicData uri="http://schemas.openxmlformats.org/drawingml/2006/table">
            <a:tbl>
              <a:tblPr firstRow="1" bandRow="1"/>
              <a:tblGrid>
                <a:gridCol w="43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Nr.</a:t>
                      </a:r>
                      <a:endParaRPr lang="de-CH" sz="1400" dirty="0"/>
                    </a:p>
                  </a:txBody>
                  <a:tcPr marT="18000" marB="18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Themenfeld</a:t>
                      </a:r>
                      <a:endParaRPr lang="de-CH" sz="1400" dirty="0"/>
                    </a:p>
                  </a:txBody>
                  <a:tcPr marR="36000" marT="18000" marB="1800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Beschreibung</a:t>
                      </a:r>
                      <a:endParaRPr lang="de-CH" sz="1400" dirty="0"/>
                    </a:p>
                  </a:txBody>
                  <a:tcPr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Kostenabweichungen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Aufführen der SOLL-Kosten (gemäss Projektauftrag) und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effektiven IST-Kosten nach Kostentypen gemäss Projektauftrag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Terminabweichungen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Aufführen der SOLL-Termine (gemäss Projektauftrag) und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effektiven IST-Termine aller Meilensteine gemäss Projektauftrag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Abnahme Inhalt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Explizite Abnahme der zum Projektabschluss präsentierten Inhalte </a:t>
                      </a:r>
                      <a:r>
                        <a:rPr lang="de-CH" sz="10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(zweites Kreuz setzen)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 Bedarf können die wichtigsten Inhalte nochmals aufgeführt werden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Abnahme Kosten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Explizite Abnahme der zum Projektabschluss präsentierten Kosten </a:t>
                      </a:r>
                      <a:r>
                        <a:rPr lang="de-CH" sz="10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(zweites Kreuz setzen)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Gesamtkosten und Investitionen sind nochmals aufzuführen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Abnahme Termine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Explizite Abnahme der zum Projektabschluss präsentierten Termine </a:t>
                      </a:r>
                      <a:r>
                        <a:rPr lang="de-CH" sz="100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(zweites Kreuz setzen)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Der Abschlusstermin und als Ergänzung wichtige Meilensteine ist nochmals aufzuführen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Negativer Entscheid: Begründung Ablehnung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Begründung der Ablehnung durch den Beurteilenden im Falle eines negativen Bescheids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Bedingungen / Kommentare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Festhalten der einzuhaltenden Bedingungen und Auflagen durch den Beurteilenden im Falle eines positiven Bescheids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Zudem kann der Projektauftraggeber hier allgemeine Kommentare zum abgeschlossenen Projekt anbringen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Unterschriften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Projektauftraggeber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Falls</a:t>
                      </a:r>
                      <a:r>
                        <a:rPr lang="de-CH" sz="10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der Projektauftraggeber nicht die entsprechende Finanzkompetenz besitzt, braucht es </a:t>
                      </a:r>
                      <a:r>
                        <a:rPr lang="de-CH" sz="1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FIKO-Verantwortlichen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beantragenden Projektleiters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1813620" y="201325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4" name="Ellipse 3"/>
          <p:cNvSpPr/>
          <p:nvPr/>
        </p:nvSpPr>
        <p:spPr>
          <a:xfrm>
            <a:off x="1813620" y="234888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5" name="Ellipse 4"/>
          <p:cNvSpPr/>
          <p:nvPr/>
        </p:nvSpPr>
        <p:spPr>
          <a:xfrm>
            <a:off x="1813620" y="270892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12</a:t>
            </a:r>
          </a:p>
        </p:txBody>
      </p:sp>
      <p:sp>
        <p:nvSpPr>
          <p:cNvPr id="6" name="Ellipse 5"/>
          <p:cNvSpPr/>
          <p:nvPr/>
        </p:nvSpPr>
        <p:spPr>
          <a:xfrm>
            <a:off x="1813620" y="306899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13</a:t>
            </a:r>
          </a:p>
        </p:txBody>
      </p:sp>
      <p:sp>
        <p:nvSpPr>
          <p:cNvPr id="7" name="Ellipse 6"/>
          <p:cNvSpPr/>
          <p:nvPr/>
        </p:nvSpPr>
        <p:spPr>
          <a:xfrm>
            <a:off x="1813620" y="345757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14</a:t>
            </a:r>
          </a:p>
        </p:txBody>
      </p:sp>
      <p:sp>
        <p:nvSpPr>
          <p:cNvPr id="8" name="Ellipse 7"/>
          <p:cNvSpPr/>
          <p:nvPr/>
        </p:nvSpPr>
        <p:spPr>
          <a:xfrm>
            <a:off x="1813620" y="381761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15</a:t>
            </a:r>
          </a:p>
        </p:txBody>
      </p:sp>
      <p:sp>
        <p:nvSpPr>
          <p:cNvPr id="9" name="Ellipse 8"/>
          <p:cNvSpPr/>
          <p:nvPr/>
        </p:nvSpPr>
        <p:spPr>
          <a:xfrm>
            <a:off x="1813620" y="422112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16</a:t>
            </a:r>
          </a:p>
        </p:txBody>
      </p:sp>
      <p:sp>
        <p:nvSpPr>
          <p:cNvPr id="10" name="Ellipse 9"/>
          <p:cNvSpPr/>
          <p:nvPr/>
        </p:nvSpPr>
        <p:spPr>
          <a:xfrm>
            <a:off x="1813620" y="47251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17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101621" y="291144"/>
            <a:ext cx="7255211" cy="930400"/>
          </a:xfrm>
        </p:spPr>
        <p:txBody>
          <a:bodyPr/>
          <a:lstStyle/>
          <a:p>
            <a:r>
              <a:rPr lang="de-CH" sz="1600" dirty="0"/>
              <a:t>Leitfaden Anwendung  Projektabschlussbericht (3/3)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5108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heme/theme1.xml><?xml version="1.0" encoding="utf-8"?>
<a:theme xmlns:a="http://schemas.openxmlformats.org/drawingml/2006/main" name="2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5.xml><?xml version="1.0" encoding="utf-8"?>
<a:theme xmlns:a="http://schemas.openxmlformats.org/drawingml/2006/main" name="1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6.xml><?xml version="1.0" encoding="utf-8"?>
<a:theme xmlns:a="http://schemas.openxmlformats.org/drawingml/2006/main" name="2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Designvorlage" id="{36E3848A-29E3-4C49-9040-B4665134E642}" vid="{13286B7C-9E13-43DA-86C9-CC701D8C97FE}"/>
    </a:ext>
  </a:extLst>
</a:theme>
</file>

<file path=ppt/theme/theme7.xml><?xml version="1.0" encoding="utf-8"?>
<a:theme xmlns:a="http://schemas.openxmlformats.org/drawingml/2006/main" name="2_Inhalt">
  <a:themeElements>
    <a:clrScheme name="BKW Blau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F6418"/>
      </a:accent1>
      <a:accent2>
        <a:srgbClr val="85CFE8"/>
      </a:accent2>
      <a:accent3>
        <a:srgbClr val="0080C6"/>
      </a:accent3>
      <a:accent4>
        <a:srgbClr val="002D69"/>
      </a:accent4>
      <a:accent5>
        <a:srgbClr val="BFBFBF"/>
      </a:accent5>
      <a:accent6>
        <a:srgbClr val="808080"/>
      </a:accent6>
      <a:hlink>
        <a:srgbClr val="FF6418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Breitbild</PresentationFormat>
  <Paragraphs>213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Klint Pro</vt:lpstr>
      <vt:lpstr>Klint Std</vt:lpstr>
      <vt:lpstr>Lucida Grande</vt:lpstr>
      <vt:lpstr>Symbol</vt:lpstr>
      <vt:lpstr>Times New Roman</vt:lpstr>
      <vt:lpstr>Wingdings</vt:lpstr>
      <vt:lpstr>2_procure.ch</vt:lpstr>
      <vt:lpstr>10_2010_EF_d_Vorlage_SSC_Basismodule</vt:lpstr>
      <vt:lpstr>11_2010_EF_d_Vorlage_SSC_Basismodule</vt:lpstr>
      <vt:lpstr>BKW Designvorlage</vt:lpstr>
      <vt:lpstr>1_BKW Designvorlage</vt:lpstr>
      <vt:lpstr>2_BKW Designvorlage</vt:lpstr>
      <vt:lpstr>2_Inhalt</vt:lpstr>
      <vt:lpstr>12_2010_EF_d_Vorlage_SSC_Basismodule</vt:lpstr>
      <vt:lpstr>4_2010_EF_d_Vorlage_SSC_Basismodule</vt:lpstr>
      <vt:lpstr>13_2010_EF_d_Vorlage_SSC_Basismodule</vt:lpstr>
      <vt:lpstr>5_2010_EF_d_Vorlage_SSC_Basismodule</vt:lpstr>
      <vt:lpstr>14_2010_EF_d_Vorlage_SSC_Basismodule</vt:lpstr>
      <vt:lpstr>15_2010_EF_d_Vorlage_SSC_Basismodule</vt:lpstr>
      <vt:lpstr>16_2010_EF_d_Vorlage_SSC_Basismodule</vt:lpstr>
      <vt:lpstr>17_2010_EF_d_Vorlage_SSC_Basismodule</vt:lpstr>
      <vt:lpstr>3_procure.ch</vt:lpstr>
      <vt:lpstr>4_procure.ch</vt:lpstr>
      <vt:lpstr>5_procure.ch</vt:lpstr>
      <vt:lpstr>6_procure.ch</vt:lpstr>
      <vt:lpstr>7_procure.ch</vt:lpstr>
      <vt:lpstr>18_2010_EF_d_Vorlage_SSC_Basismodule</vt:lpstr>
      <vt:lpstr>19_2010_EF_d_Vorlage_SSC_Basismodule</vt:lpstr>
      <vt:lpstr>think-cell Slide</vt:lpstr>
      <vt:lpstr>think-cell Folie</vt:lpstr>
      <vt:lpstr>PowerPoint-Präsentation</vt:lpstr>
      <vt:lpstr>Projektabschlussbericht Projektname (1/4)  Projektleiter:  …… Projektnummer:  ……  Projektauftraggeber: ……  </vt:lpstr>
      <vt:lpstr>Projektabschlussbericht Projektname (2/4)  Projektleiter:  …… Projektnummer:  ……  Projektauftraggeber: ……  </vt:lpstr>
      <vt:lpstr>Projektabschlussbericht Projektname (3/4)  Projektleiter:  …… Projektnummer:  ……  Projektauftraggeber: ……  </vt:lpstr>
      <vt:lpstr>Projektabschlussbericht Projektname (4/4)  Projektleiter:  …… Projektnummer:  ……  Projektauftraggeber: ……  </vt:lpstr>
      <vt:lpstr>Leitfaden Anwendung  Projektabschlussbericht (1/3) </vt:lpstr>
      <vt:lpstr>Leitfaden Anwendung  Projektabschlussbericht (2/3) </vt:lpstr>
      <vt:lpstr>Leitfaden Anwendung  Projektabschlussbericht (3/3)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Désirée Truffer - procure.ch</cp:lastModifiedBy>
  <cp:revision>297</cp:revision>
  <dcterms:created xsi:type="dcterms:W3CDTF">2012-06-22T07:56:15Z</dcterms:created>
  <dcterms:modified xsi:type="dcterms:W3CDTF">2018-10-19T12:51:52Z</dcterms:modified>
</cp:coreProperties>
</file>